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76" r:id="rId6"/>
    <p:sldId id="277" r:id="rId7"/>
    <p:sldId id="278" r:id="rId8"/>
    <p:sldId id="279" r:id="rId9"/>
    <p:sldId id="281" r:id="rId10"/>
    <p:sldId id="284" r:id="rId11"/>
    <p:sldId id="296" r:id="rId12"/>
    <p:sldId id="295" r:id="rId13"/>
    <p:sldId id="288" r:id="rId14"/>
    <p:sldId id="297" r:id="rId15"/>
    <p:sldId id="298" r:id="rId16"/>
    <p:sldId id="299" r:id="rId17"/>
    <p:sldId id="28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CC0000"/>
    <a:srgbClr val="446992"/>
    <a:srgbClr val="AEC2D8"/>
    <a:srgbClr val="98432A"/>
    <a:srgbClr val="D84400"/>
    <a:srgbClr val="44678D"/>
    <a:srgbClr val="263E5A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3842" autoAdjust="0"/>
  </p:normalViewPr>
  <p:slideViewPr>
    <p:cSldViewPr snapToGrid="0" showGuides="1">
      <p:cViewPr>
        <p:scale>
          <a:sx n="72" d="100"/>
          <a:sy n="72" d="100"/>
        </p:scale>
        <p:origin x="336" y="-19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5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9</a:t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/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/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/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-1" fmla="*/ 2530205 w 6463478"/>
              <a:gd name="connsiteY0-2" fmla="*/ 0 h 6858000"/>
              <a:gd name="connsiteX1-3" fmla="*/ 4318428 w 6463478"/>
              <a:gd name="connsiteY1-4" fmla="*/ 0 h 6858000"/>
              <a:gd name="connsiteX2-5" fmla="*/ 6463478 w 6463478"/>
              <a:gd name="connsiteY2-6" fmla="*/ 1338386 h 6858000"/>
              <a:gd name="connsiteX3-7" fmla="*/ 6463478 w 6463478"/>
              <a:gd name="connsiteY3-8" fmla="*/ 5624376 h 6858000"/>
              <a:gd name="connsiteX4-9" fmla="*/ 4358603 w 6463478"/>
              <a:gd name="connsiteY4-10" fmla="*/ 6858000 h 6858000"/>
              <a:gd name="connsiteX5-11" fmla="*/ 2570400 w 6463478"/>
              <a:gd name="connsiteY5-12" fmla="*/ 6858000 h 6858000"/>
              <a:gd name="connsiteX6-13" fmla="*/ 17140 w 6463478"/>
              <a:gd name="connsiteY6-14" fmla="*/ 5339864 h 6858000"/>
              <a:gd name="connsiteX7-15" fmla="*/ 0 w 6463478"/>
              <a:gd name="connsiteY7-16" fmla="*/ 1404433 h 6858000"/>
              <a:gd name="connsiteX8" fmla="*/ 2530205 w 6463478"/>
              <a:gd name="connsiteY8" fmla="*/ 0 h 6858000"/>
              <a:gd name="connsiteX0-17" fmla="*/ 2513726 w 6446999"/>
              <a:gd name="connsiteY0-18" fmla="*/ 0 h 6858000"/>
              <a:gd name="connsiteX1-19" fmla="*/ 4301949 w 6446999"/>
              <a:gd name="connsiteY1-20" fmla="*/ 0 h 6858000"/>
              <a:gd name="connsiteX2-21" fmla="*/ 6446999 w 6446999"/>
              <a:gd name="connsiteY2-22" fmla="*/ 1338386 h 6858000"/>
              <a:gd name="connsiteX3-23" fmla="*/ 6446999 w 6446999"/>
              <a:gd name="connsiteY3-24" fmla="*/ 5624376 h 6858000"/>
              <a:gd name="connsiteX4-25" fmla="*/ 4342124 w 6446999"/>
              <a:gd name="connsiteY4-26" fmla="*/ 6858000 h 6858000"/>
              <a:gd name="connsiteX5-27" fmla="*/ 2553921 w 6446999"/>
              <a:gd name="connsiteY5-28" fmla="*/ 6858000 h 6858000"/>
              <a:gd name="connsiteX6-29" fmla="*/ 661 w 6446999"/>
              <a:gd name="connsiteY6-30" fmla="*/ 5339864 h 6858000"/>
              <a:gd name="connsiteX7-31" fmla="*/ 299 w 6446999"/>
              <a:gd name="connsiteY7-32" fmla="*/ 1396044 h 6858000"/>
              <a:gd name="connsiteX8-33" fmla="*/ 2513726 w 6446999"/>
              <a:gd name="connsiteY8-34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/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/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/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/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/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/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/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/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/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/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/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/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/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/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/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/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/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/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/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/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/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/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/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/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/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/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/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/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/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/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/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/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/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/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/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/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/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/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/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/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/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/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/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/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-1" fmla="*/ 43961 w 732607"/>
              <a:gd name="connsiteY0-2" fmla="*/ 8793 h 1266696"/>
              <a:gd name="connsiteX1-3" fmla="*/ 372701 w 732607"/>
              <a:gd name="connsiteY1-4" fmla="*/ 0 h 1266696"/>
              <a:gd name="connsiteX2-5" fmla="*/ 732607 w 732607"/>
              <a:gd name="connsiteY2-6" fmla="*/ 633348 h 1266696"/>
              <a:gd name="connsiteX3-7" fmla="*/ 372701 w 732607"/>
              <a:gd name="connsiteY3-8" fmla="*/ 1266696 h 1266696"/>
              <a:gd name="connsiteX4-9" fmla="*/ 0 w 732607"/>
              <a:gd name="connsiteY4-10" fmla="*/ 1266696 h 1266696"/>
              <a:gd name="connsiteX5" fmla="*/ 43961 w 732607"/>
              <a:gd name="connsiteY5" fmla="*/ 8793 h 1266696"/>
              <a:gd name="connsiteX0-11" fmla="*/ 8792 w 697438"/>
              <a:gd name="connsiteY0-12" fmla="*/ 8793 h 1266696"/>
              <a:gd name="connsiteX1-13" fmla="*/ 337532 w 697438"/>
              <a:gd name="connsiteY1-14" fmla="*/ 0 h 1266696"/>
              <a:gd name="connsiteX2-15" fmla="*/ 697438 w 697438"/>
              <a:gd name="connsiteY2-16" fmla="*/ 633348 h 1266696"/>
              <a:gd name="connsiteX3-17" fmla="*/ 337532 w 697438"/>
              <a:gd name="connsiteY3-18" fmla="*/ 1266696 h 1266696"/>
              <a:gd name="connsiteX4-19" fmla="*/ 0 w 697438"/>
              <a:gd name="connsiteY4-20" fmla="*/ 1266696 h 1266696"/>
              <a:gd name="connsiteX5-21" fmla="*/ 8792 w 697438"/>
              <a:gd name="connsiteY5-22" fmla="*/ 8793 h 12666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5E72C73-2D91-4E12-BA25-F0AA0C03599B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6.xml"/><Relationship Id="rId4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6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8879" y="1386087"/>
            <a:ext cx="5758164" cy="2308832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CC000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 management in Software House</a:t>
            </a:r>
            <a:endParaRPr lang="en-US" dirty="0">
              <a:solidFill>
                <a:srgbClr val="CC000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3705925" cy="1396694"/>
          </a:xfrm>
        </p:spPr>
        <p:txBody>
          <a:bodyPr/>
          <a:lstStyle/>
          <a:p>
            <a:r>
              <a:rPr lang="en-US" u="sng" dirty="0"/>
              <a:t>Presenter: </a:t>
            </a:r>
            <a:br>
              <a:rPr lang="en-US" dirty="0"/>
            </a:br>
            <a:r>
              <a:rPr lang="en-US" dirty="0"/>
              <a:t>MUNIR ABBASI      20K-0244</a:t>
            </a:r>
            <a:br>
              <a:rPr lang="en-US" dirty="0"/>
            </a:br>
            <a:r>
              <a:rPr lang="en-US" dirty="0"/>
              <a:t>MUSTAFA ZAHID   20K-1045</a:t>
            </a:r>
            <a:br>
              <a:rPr lang="en-US" dirty="0"/>
            </a:br>
            <a:r>
              <a:rPr lang="en-US" dirty="0"/>
              <a:t>HASSAN ALI		  20K-1052</a:t>
            </a:r>
            <a:br>
              <a:rPr lang="en-US" dirty="0"/>
            </a:br>
            <a:r>
              <a:rPr lang="en-US" dirty="0"/>
              <a:t>RAZA ALI 		  20K-1061</a:t>
            </a:r>
          </a:p>
        </p:txBody>
      </p:sp>
      <p:pic>
        <p:nvPicPr>
          <p:cNvPr id="30" name="Picture Placeholder 29" descr="People in an office discussing work over a laptop&#10;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/>
          <a:srcRect l="4" r="4"/>
          <a:stretch>
            <a:fillRect/>
          </a:stretch>
        </p:blipFill>
        <p:spPr/>
      </p:pic>
      <p:sp>
        <p:nvSpPr>
          <p:cNvPr id="10" name="Freeform: Shape 11"/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/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People working in office"/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/>
          <a:srcRect l="12" r="12"/>
          <a:stretch>
            <a:fillRect/>
          </a:stretch>
        </p:blipFill>
        <p:spPr/>
      </p:pic>
      <p:sp>
        <p:nvSpPr>
          <p:cNvPr id="29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449969" y="2560752"/>
            <a:ext cx="6469305" cy="269952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D1D5DB"/>
                </a:solidFill>
                <a:effectLst/>
              </a:rPr>
              <a:t>Securiti.ai </a:t>
            </a:r>
            <a:r>
              <a:rPr lang="en-US" sz="1800" b="0" i="0" dirty="0">
                <a:solidFill>
                  <a:srgbClr val="D1D5DB"/>
                </a:solidFill>
                <a:effectLst/>
              </a:rPr>
              <a:t>serves as a benchmark for modern IT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</a:rPr>
              <a:t>Recommendations for </a:t>
            </a:r>
            <a:r>
              <a:rPr lang="en-US" sz="1800" b="1" i="0" dirty="0">
                <a:solidFill>
                  <a:srgbClr val="D1D5DB"/>
                </a:solidFill>
                <a:effectLst/>
              </a:rPr>
              <a:t>One Technology Services USA </a:t>
            </a:r>
            <a:r>
              <a:rPr lang="en-US" sz="1800" b="0" i="0" dirty="0">
                <a:solidFill>
                  <a:srgbClr val="D1D5DB"/>
                </a:solidFill>
                <a:effectLst/>
              </a:rPr>
              <a:t>include adopting newer technologies, streamlining processes, and focusing on employee well-being.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</a:rPr>
              <a:t>Comparative analysis highlights the importance of adapting to modern IT trends for organizational success.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9464" y="1541570"/>
            <a:ext cx="9823998" cy="864514"/>
          </a:xfrm>
        </p:spPr>
        <p:txBody>
          <a:bodyPr/>
          <a:lstStyle/>
          <a:p>
            <a:r>
              <a:rPr lang="en-US" altLang="zh-CN" b="1" dirty="0"/>
              <a:t>Feedback and Final Take: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10</a:t>
            </a:fld>
            <a:endParaRPr lang="en-US" altLang="zh-CN" dirty="0"/>
          </a:p>
        </p:txBody>
      </p:sp>
      <p:pic>
        <p:nvPicPr>
          <p:cNvPr id="39" name="Picture Placeholder 31"/>
          <p:cNvPicPr>
            <a:picLocks noChangeAspect="1"/>
          </p:cNvPicPr>
          <p:nvPr/>
        </p:nvPicPr>
        <p:blipFill>
          <a:blip r:embed="rId4" cstate="print"/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11</a:t>
            </a:fld>
            <a:endParaRPr lang="en-US" altLang="zh-CN" dirty="0"/>
          </a:p>
        </p:txBody>
      </p:sp>
      <p:pic>
        <p:nvPicPr>
          <p:cNvPr id="7" name="WhatsApp Video 2023-12-02 at 2.42.47 P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975" y="1027738"/>
            <a:ext cx="8074905" cy="5220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hatsApp Video 2023-12-02 at 2.42.45 P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599" y="375937"/>
            <a:ext cx="5743575" cy="6106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WhatsApp Video 2023-12-02 at 2.43.36 PM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0250" y="375920"/>
            <a:ext cx="3968750" cy="61188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4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23-12-02 at 2.42.26 P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635" y="678180"/>
            <a:ext cx="4160520" cy="538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WhatsApp Video 2023-12-04 at 8.00.37 PM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48780" y="678180"/>
            <a:ext cx="4178935" cy="543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100000">
                <p:cTn id="13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People in an office discussing work over a laptop&#10;"/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/>
          <a:srcRect l="34" r="34"/>
          <a:stretch>
            <a:fillRect/>
          </a:stretch>
        </p:blipFill>
        <p:spPr/>
      </p:pic>
      <p:pic>
        <p:nvPicPr>
          <p:cNvPr id="14" name="Picture Placeholder 13" descr="People working in office"/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4" cstate="print"/>
          <a:srcRect l="34" r="34"/>
          <a:stretch>
            <a:fillRect/>
          </a:stretch>
        </p:blipFill>
        <p:spPr/>
      </p:pic>
      <p:pic>
        <p:nvPicPr>
          <p:cNvPr id="28" name="Picture Placeholder 27" descr="Businesswoman reviewing sticky notes on a wall"/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/>
          <a:srcRect l="88" r="88"/>
          <a:stretch>
            <a:fillRect/>
          </a:stretch>
        </p:blipFill>
        <p:spPr/>
      </p:pic>
      <p:pic>
        <p:nvPicPr>
          <p:cNvPr id="18" name="Picture Placeholder 17" descr="Layout of website design sketches on white paper"/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6" cstate="print"/>
          <a:srcRect l="34" r="34"/>
          <a:stretch>
            <a:fillRect/>
          </a:stretch>
        </p:blipFill>
        <p:spPr/>
      </p:pic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5681481" y="1503528"/>
            <a:ext cx="5055698" cy="1325563"/>
          </a:xfrm>
        </p:spPr>
        <p:txBody>
          <a:bodyPr/>
          <a:lstStyle/>
          <a:p>
            <a:pPr algn="ctr"/>
            <a:r>
              <a:rPr lang="en-US" sz="4000" b="1"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84472" y="3436071"/>
            <a:ext cx="4260180" cy="1294530"/>
          </a:xfrm>
        </p:spPr>
        <p:txBody>
          <a:bodyPr/>
          <a:lstStyle/>
          <a:p>
            <a:r>
              <a:rPr lang="en-US" dirty="0"/>
              <a:t>Today, we delve into a comparative analysis of two distinct IT organizations, </a:t>
            </a:r>
            <a:r>
              <a:rPr lang="en-US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Securiti.ai </a:t>
            </a:r>
            <a:r>
              <a:rPr lang="en-US" dirty="0"/>
              <a:t>and </a:t>
            </a:r>
            <a:r>
              <a:rPr lang="en-US" b="1" dirty="0"/>
              <a:t>One Technology Services USA</a:t>
            </a:r>
            <a:r>
              <a:rPr lang="en-US" dirty="0"/>
              <a:t>, to explore the modern practices and employee experiences shaping the dynamic world of Information Technology.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/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/>
          <a:srcRect l="26" r="26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6" name="Freeform: Shape 5"/>
          <p:cNvSpPr/>
          <p:nvPr/>
        </p:nvSpPr>
        <p:spPr>
          <a:xfrm>
            <a:off x="4487159" y="188536"/>
            <a:ext cx="2078107" cy="234727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26" name="Picture 2" descr="ONE Technology Services, USA | Linked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87" y="629884"/>
            <a:ext cx="1467008" cy="146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eparation 1"/>
          <p:cNvSpPr/>
          <p:nvPr/>
        </p:nvSpPr>
        <p:spPr>
          <a:xfrm>
            <a:off x="4567790" y="4543719"/>
            <a:ext cx="2078107" cy="1489436"/>
          </a:xfrm>
          <a:prstGeom prst="flowChartPrepara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icrosoft Azure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750" y="4614376"/>
            <a:ext cx="1348122" cy="13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6096000" y="498865"/>
            <a:ext cx="4899780" cy="2121788"/>
          </a:xfrm>
        </p:spPr>
        <p:txBody>
          <a:bodyPr/>
          <a:lstStyle/>
          <a:p>
            <a:r>
              <a:rPr lang="en-US" sz="2400" b="1" dirty="0"/>
              <a:t>Introduction of </a:t>
            </a:r>
            <a:br>
              <a:rPr lang="en-US" sz="2400" b="1" dirty="0"/>
            </a:br>
            <a:r>
              <a:rPr lang="en-US" sz="2400" b="1" dirty="0"/>
              <a:t>Interviewed Organizations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17276" r="17276"/>
          <a:stretch>
            <a:fillRect/>
          </a:stretch>
        </p:blipFill>
        <p:spPr>
          <a:xfrm>
            <a:off x="512188" y="414904"/>
            <a:ext cx="5478350" cy="52788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201464" y="2463823"/>
            <a:ext cx="4637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Securiti.ai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product-based company in San Jose, California, with 500+ employees globally, offices in multiple countries, and a focus on modern IT practices.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Technology Services USA</a:t>
            </a:r>
            <a:r>
              <a:rPr lang="en-US" b="1" dirty="0"/>
              <a:t>: </a:t>
            </a:r>
            <a:r>
              <a:rPr lang="en-US" dirty="0"/>
              <a:t>A service-based company in Springfield with 150+ employees, project-based work, and reliance on legacy systems.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of interview: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>
            <a:normAutofit/>
          </a:bodyPr>
          <a:lstStyle/>
          <a:p>
            <a:fld id="{47FEACEE-25B4-4A2D-B147-27296E36371D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521841" y="1965488"/>
            <a:ext cx="56937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In-person interviews conducted with software developers at both organizations.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Questionnaires designed for anonymous responses to gauge genuine employee sentiments</a:t>
            </a:r>
          </a:p>
        </p:txBody>
      </p:sp>
      <p:pic>
        <p:nvPicPr>
          <p:cNvPr id="2050" name="Picture 2" descr="Job Interview Images - Free Download on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977" y="1290758"/>
            <a:ext cx="3620562" cy="2747914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Questionnaire and Responses: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Securiti.ai: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581709" y="2818614"/>
            <a:ext cx="7579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</a:rPr>
              <a:t>Positive emphasis on modern development processes.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</a:rPr>
              <a:t>Collaboration through tools like Slack, agile methodologies, and code reviews.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</a:rPr>
              <a:t>Strong focus on employee well-being, work-life balance, and continuous training.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</a:rPr>
              <a:t>Clear vision for future technologies, high morale among employees.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/>
          <a:srcRect/>
          <a:stretch>
            <a:fillRect/>
          </a:stretch>
        </p:blipFill>
        <p:spPr>
          <a:xfrm>
            <a:off x="8160859" y="609600"/>
            <a:ext cx="3926068" cy="4424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781639" y="883599"/>
            <a:ext cx="4651343" cy="1831320"/>
          </a:xfrm>
        </p:spPr>
        <p:txBody>
          <a:bodyPr/>
          <a:lstStyle/>
          <a:p>
            <a:r>
              <a:rPr lang="en-US" b="1" dirty="0"/>
              <a:t>One Technology Services USA: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20" name="TextBox 19"/>
          <p:cNvSpPr txBox="1"/>
          <p:nvPr/>
        </p:nvSpPr>
        <p:spPr>
          <a:xfrm>
            <a:off x="1216058" y="2196445"/>
            <a:ext cx="58728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</a:rPr>
              <a:t>Reliance on legacy systems, bureaucratic processes, and waterfall development.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</a:rPr>
              <a:t>Limited training opportunities and slow feedback implementation.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</a:rPr>
              <a:t>Unpredictable work-life balance, lack of knowledge about future directions.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098" name="Picture 2" descr="🚀 Unleash the power of ONE Technology Services for your business growth!  🚀 Contact us today! | ONE Technology Services, USA posted on the topic |  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19" y="1960738"/>
            <a:ext cx="5279009" cy="33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owchart: Alternate Process 20"/>
          <p:cNvSpPr/>
          <p:nvPr/>
        </p:nvSpPr>
        <p:spPr>
          <a:xfrm>
            <a:off x="1743959" y="4609707"/>
            <a:ext cx="3365369" cy="1754326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729474" y="609600"/>
            <a:ext cx="10411120" cy="3532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Comparative Analysis: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t>7</a:t>
            </a:fld>
            <a:endParaRPr lang="en-US" altLang="zh-CN" noProof="0" dirty="0"/>
          </a:p>
        </p:txBody>
      </p:sp>
      <p:sp>
        <p:nvSpPr>
          <p:cNvPr id="27" name="TextBox 26"/>
          <p:cNvSpPr txBox="1"/>
          <p:nvPr/>
        </p:nvSpPr>
        <p:spPr>
          <a:xfrm>
            <a:off x="1034742" y="1264523"/>
            <a:ext cx="9754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sng" dirty="0">
                <a:solidFill>
                  <a:schemeClr val="accent6"/>
                </a:solidFill>
                <a:effectLst/>
              </a:rPr>
              <a:t>Development Processes:</a:t>
            </a:r>
            <a:br>
              <a:rPr lang="en-US" b="1" i="0" u="sng" dirty="0">
                <a:solidFill>
                  <a:srgbClr val="D1D5DB"/>
                </a:solidFill>
                <a:effectLst/>
              </a:rPr>
            </a:br>
            <a:endParaRPr lang="en-US" b="1" i="0" u="sng" dirty="0">
              <a:solidFill>
                <a:srgbClr val="D1D5DB"/>
              </a:solidFill>
              <a:effectLst/>
            </a:endParaRP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Securiti.ai: </a:t>
            </a:r>
            <a:r>
              <a:rPr lang="en-US" b="0" i="0" dirty="0">
                <a:solidFill>
                  <a:srgbClr val="D1D5DB"/>
                </a:solidFill>
                <a:effectLst/>
              </a:rPr>
              <a:t>Agile and iterative, collaborative, emphasis on code reviews.</a:t>
            </a: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One Technology Services USA: </a:t>
            </a:r>
            <a:r>
              <a:rPr lang="en-US" b="0" i="0" dirty="0">
                <a:solidFill>
                  <a:srgbClr val="D1D5DB"/>
                </a:solidFill>
                <a:effectLst/>
              </a:rPr>
              <a:t>Waterfall, bureaucratic, manager-centric code 							    reviews.</a:t>
            </a:r>
            <a:br>
              <a:rPr lang="en-US" b="0" i="0" dirty="0">
                <a:solidFill>
                  <a:srgbClr val="D1D5DB"/>
                </a:solidFill>
                <a:effectLst/>
              </a:rPr>
            </a:br>
            <a:endParaRPr lang="en-US" b="0" i="0" dirty="0">
              <a:solidFill>
                <a:srgbClr val="D1D5DB"/>
              </a:solidFill>
              <a:effectLst/>
            </a:endParaRPr>
          </a:p>
          <a:p>
            <a:pPr algn="l"/>
            <a:r>
              <a:rPr lang="en-US" b="1" i="0" u="sng" dirty="0">
                <a:solidFill>
                  <a:schemeClr val="accent6"/>
                </a:solidFill>
                <a:effectLst/>
              </a:rPr>
              <a:t>Training and Development</a:t>
            </a:r>
            <a:r>
              <a:rPr lang="en-US" b="1" i="0" u="sng" dirty="0">
                <a:solidFill>
                  <a:srgbClr val="D1D5DB"/>
                </a:solidFill>
                <a:effectLst/>
              </a:rPr>
              <a:t>:</a:t>
            </a:r>
            <a:br>
              <a:rPr lang="en-US" b="1" i="0" dirty="0">
                <a:solidFill>
                  <a:srgbClr val="D1D5DB"/>
                </a:solidFill>
                <a:effectLst/>
              </a:rPr>
            </a:br>
            <a:endParaRPr lang="en-US" b="0" i="0" dirty="0">
              <a:solidFill>
                <a:srgbClr val="D1D5DB"/>
              </a:solidFill>
              <a:effectLst/>
            </a:endParaRP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Securiti.ai: </a:t>
            </a:r>
            <a:r>
              <a:rPr lang="en-US" b="0" i="0" dirty="0">
                <a:solidFill>
                  <a:srgbClr val="D1D5DB"/>
                </a:solidFill>
                <a:effectLst/>
              </a:rPr>
              <a:t>Continuous training, sponsorships for certifications.</a:t>
            </a: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One Technology Services USA: </a:t>
            </a:r>
            <a:r>
              <a:rPr lang="en-US" b="0" i="0" dirty="0">
                <a:solidFill>
                  <a:srgbClr val="D1D5DB"/>
                </a:solidFill>
                <a:effectLst/>
              </a:rPr>
              <a:t>Limited development programs, employees self-							    learn.</a:t>
            </a:r>
            <a:br>
              <a:rPr lang="en-US" b="0" i="0" dirty="0">
                <a:solidFill>
                  <a:srgbClr val="D1D5DB"/>
                </a:solidFill>
                <a:effectLst/>
              </a:rPr>
            </a:br>
            <a:endParaRPr lang="en-US" b="0" i="0" dirty="0">
              <a:solidFill>
                <a:srgbClr val="D1D5DB"/>
              </a:solidFill>
              <a:effectLst/>
            </a:endParaRPr>
          </a:p>
          <a:p>
            <a:br>
              <a:rPr lang="en-US" b="1" i="0" dirty="0">
                <a:solidFill>
                  <a:srgbClr val="D1D5DB"/>
                </a:solidFill>
                <a:effectLst/>
              </a:rPr>
            </a:br>
            <a:r>
              <a:rPr lang="en-US" b="1" i="1" u="sng" dirty="0">
                <a:solidFill>
                  <a:schemeClr val="accent6"/>
                </a:solidFill>
              </a:rPr>
              <a:t>Work-Life Balance:</a:t>
            </a:r>
            <a:br>
              <a:rPr lang="en-US" b="1" i="1" u="sng" dirty="0">
                <a:solidFill>
                  <a:srgbClr val="D1D5DB"/>
                </a:solidFill>
              </a:rPr>
            </a:br>
            <a:endParaRPr lang="en-US" b="0" i="0" dirty="0">
              <a:solidFill>
                <a:srgbClr val="D1D5DB"/>
              </a:solidFill>
              <a:effectLst/>
            </a:endParaRP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Securiti.ai: </a:t>
            </a:r>
            <a:r>
              <a:rPr lang="en-US" b="0" i="0" dirty="0">
                <a:solidFill>
                  <a:srgbClr val="D1D5DB"/>
                </a:solidFill>
                <a:effectLst/>
              </a:rPr>
              <a:t>Hybrid model, flexible work arrangements, focus on well-being.</a:t>
            </a: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One Technology Services USA: </a:t>
            </a:r>
            <a:r>
              <a:rPr lang="en-US" b="0" i="0" dirty="0">
                <a:solidFill>
                  <a:srgbClr val="D1D5DB"/>
                </a:solidFill>
                <a:effectLst/>
              </a:rPr>
              <a:t>Unpredictable, no paid leaves, surge in 									    deliverables.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729474" y="609600"/>
            <a:ext cx="10411120" cy="3532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Comparative Analysis: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t>8</a:t>
            </a:fld>
            <a:endParaRPr lang="en-US" altLang="zh-CN" noProof="0" dirty="0"/>
          </a:p>
        </p:txBody>
      </p:sp>
      <p:sp>
        <p:nvSpPr>
          <p:cNvPr id="27" name="TextBox 26"/>
          <p:cNvSpPr txBox="1"/>
          <p:nvPr/>
        </p:nvSpPr>
        <p:spPr>
          <a:xfrm>
            <a:off x="1034742" y="1264523"/>
            <a:ext cx="9754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sng" dirty="0">
                <a:solidFill>
                  <a:schemeClr val="accent6"/>
                </a:solidFill>
                <a:effectLst/>
              </a:rPr>
              <a:t>Standards and Procedures:</a:t>
            </a:r>
            <a:br>
              <a:rPr lang="en-US" b="1" i="0" u="sng" dirty="0">
                <a:solidFill>
                  <a:srgbClr val="D1D5DB"/>
                </a:solidFill>
                <a:effectLst/>
              </a:rPr>
            </a:br>
            <a:endParaRPr lang="en-US" b="1" i="0" u="sng" dirty="0">
              <a:solidFill>
                <a:srgbClr val="D1D5DB"/>
              </a:solidFill>
              <a:effectLst/>
            </a:endParaRP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Securiti.ai: </a:t>
            </a:r>
            <a:r>
              <a:rPr lang="en-US" b="0" i="0" dirty="0">
                <a:solidFill>
                  <a:srgbClr val="D1D5DB"/>
                </a:solidFill>
                <a:effectLst/>
              </a:rPr>
              <a:t>Implementation of standards like GDPR.</a:t>
            </a:r>
            <a:endParaRPr lang="en-US" b="1" i="1" dirty="0">
              <a:solidFill>
                <a:schemeClr val="accent6"/>
              </a:solidFill>
              <a:effectLst/>
            </a:endParaRP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One Technology Services USA: </a:t>
            </a:r>
            <a:r>
              <a:rPr lang="en-US" b="0" i="0" dirty="0">
                <a:solidFill>
                  <a:srgbClr val="D1D5DB"/>
                </a:solidFill>
                <a:effectLst/>
              </a:rPr>
              <a:t>Employees have room for making decisions themselves.</a:t>
            </a:r>
            <a:br>
              <a:rPr lang="en-US" b="0" i="0" dirty="0">
                <a:solidFill>
                  <a:srgbClr val="D1D5DB"/>
                </a:solidFill>
                <a:effectLst/>
              </a:rPr>
            </a:br>
            <a:endParaRPr lang="en-US" b="0" i="0" dirty="0">
              <a:solidFill>
                <a:srgbClr val="D1D5DB"/>
              </a:solidFill>
              <a:effectLst/>
            </a:endParaRPr>
          </a:p>
          <a:p>
            <a:pPr algn="l"/>
            <a:r>
              <a:rPr lang="en-US" b="1" i="0" u="sng" dirty="0">
                <a:solidFill>
                  <a:schemeClr val="accent6"/>
                </a:solidFill>
                <a:effectLst/>
              </a:rPr>
              <a:t>Employee Sentiments:</a:t>
            </a:r>
            <a:endParaRPr lang="en-US" b="0" i="0" dirty="0">
              <a:solidFill>
                <a:srgbClr val="D1D5DB"/>
              </a:solidFill>
              <a:effectLst/>
            </a:endParaRP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Securiti.ai: </a:t>
            </a:r>
            <a:r>
              <a:rPr lang="en-US" dirty="0">
                <a:solidFill>
                  <a:srgbClr val="D1D5DB"/>
                </a:solidFill>
              </a:rPr>
              <a:t>O</a:t>
            </a:r>
            <a:r>
              <a:rPr lang="en-US" b="0" i="0" dirty="0">
                <a:solidFill>
                  <a:srgbClr val="D1D5DB"/>
                </a:solidFill>
                <a:effectLst/>
              </a:rPr>
              <a:t>wnership, Sense of Responsibility, employee recreational facilities </a:t>
            </a: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One Technology Services USA: </a:t>
            </a:r>
            <a:r>
              <a:rPr lang="en-US" dirty="0">
                <a:solidFill>
                  <a:srgbClr val="D1D5DB"/>
                </a:solidFill>
              </a:rPr>
              <a:t>Employee anxiety, self-management, all-around the job experience.</a:t>
            </a:r>
            <a:endParaRPr lang="en-US" b="0" i="0" dirty="0">
              <a:solidFill>
                <a:srgbClr val="D1D5DB"/>
              </a:solidFill>
              <a:effectLst/>
            </a:endParaRPr>
          </a:p>
          <a:p>
            <a:br>
              <a:rPr lang="en-US" b="1" i="0" dirty="0">
                <a:solidFill>
                  <a:srgbClr val="D1D5DB"/>
                </a:solidFill>
                <a:effectLst/>
              </a:rPr>
            </a:br>
            <a:r>
              <a:rPr lang="en-US" b="1" i="1" u="sng" dirty="0">
                <a:solidFill>
                  <a:schemeClr val="accent6"/>
                </a:solidFill>
                <a:effectLst/>
              </a:rPr>
              <a:t>Management </a:t>
            </a:r>
            <a:r>
              <a:rPr lang="en-US" b="1" i="1" u="sng" dirty="0">
                <a:solidFill>
                  <a:schemeClr val="accent6"/>
                </a:solidFill>
              </a:rPr>
              <a:t>Satisfaction:</a:t>
            </a:r>
            <a:br>
              <a:rPr lang="en-US" b="1" i="1" u="sng" dirty="0">
                <a:solidFill>
                  <a:srgbClr val="D1D5DB"/>
                </a:solidFill>
              </a:rPr>
            </a:br>
            <a:endParaRPr lang="en-US" b="0" i="0" dirty="0">
              <a:solidFill>
                <a:srgbClr val="D1D5DB"/>
              </a:solidFill>
              <a:effectLst/>
            </a:endParaRP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Securiti.ai: </a:t>
            </a:r>
            <a:r>
              <a:rPr lang="en-US" b="0" i="0" dirty="0">
                <a:solidFill>
                  <a:srgbClr val="D1D5DB"/>
                </a:solidFill>
                <a:effectLst/>
              </a:rPr>
              <a:t>Strong sense of company values and family, collaboration and cooperation.</a:t>
            </a:r>
          </a:p>
          <a:p>
            <a:pPr lvl="1" algn="l"/>
            <a:r>
              <a:rPr lang="en-US" b="1" i="1" dirty="0">
                <a:solidFill>
                  <a:schemeClr val="accent6"/>
                </a:solidFill>
                <a:effectLst/>
              </a:rPr>
              <a:t>One Technology Services USA: </a:t>
            </a:r>
            <a:r>
              <a:rPr lang="en-US" dirty="0">
                <a:solidFill>
                  <a:srgbClr val="D1D5DB"/>
                </a:solidFill>
              </a:rPr>
              <a:t>Sense of disparity, lack of transparency.</a:t>
            </a:r>
            <a:endParaRPr lang="en-US" b="0" i="0" dirty="0">
              <a:solidFill>
                <a:srgbClr val="D1D5DB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3393650" y="1385740"/>
            <a:ext cx="7040668" cy="390269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D1D5DB"/>
                </a:solidFill>
                <a:effectLst/>
              </a:rPr>
              <a:t>Securiti.ai </a:t>
            </a:r>
            <a:r>
              <a:rPr lang="en-US" sz="1800" b="0" i="0" dirty="0">
                <a:solidFill>
                  <a:srgbClr val="D1D5DB"/>
                </a:solidFill>
                <a:effectLst/>
              </a:rPr>
              <a:t>demonstrates modern practices, employee-centric approaches. Collaboration and ownership, limited learning.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D1D5DB"/>
                </a:solidFill>
                <a:effectLst/>
              </a:rPr>
              <a:t>One Technology Services USA </a:t>
            </a:r>
            <a:r>
              <a:rPr lang="en-US" sz="1800" b="0" i="0" dirty="0">
                <a:solidFill>
                  <a:srgbClr val="D1D5DB"/>
                </a:solidFill>
                <a:effectLst/>
              </a:rPr>
              <a:t>relies on traditional methods, lacks innovation, good working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D1D5DB"/>
                </a:solidFill>
                <a:effectLst/>
              </a:rPr>
              <a:t>Securiti.ai </a:t>
            </a:r>
            <a:r>
              <a:rPr lang="en-US" sz="1800" b="0" i="0" dirty="0">
                <a:solidFill>
                  <a:srgbClr val="D1D5DB"/>
                </a:solidFill>
                <a:effectLst/>
              </a:rPr>
              <a:t>fosters a positive and collaborative culture, while </a:t>
            </a:r>
            <a:r>
              <a:rPr lang="en-US" sz="1800" b="1" i="0" dirty="0">
                <a:solidFill>
                  <a:srgbClr val="D1D5DB"/>
                </a:solidFill>
                <a:effectLst/>
              </a:rPr>
              <a:t>One Technology Services USA </a:t>
            </a:r>
            <a:r>
              <a:rPr lang="en-US" sz="1800" b="0" i="0" dirty="0">
                <a:solidFill>
                  <a:srgbClr val="D1D5DB"/>
                </a:solidFill>
                <a:effectLst/>
              </a:rPr>
              <a:t>faces challenges in employee engagement.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2665" y="707105"/>
            <a:ext cx="4768943" cy="1074561"/>
          </a:xfrm>
        </p:spPr>
        <p:txBody>
          <a:bodyPr/>
          <a:lstStyle/>
          <a:p>
            <a:r>
              <a:rPr lang="en-US" sz="2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on Comparative Analysis: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t>9</a:t>
            </a:fld>
            <a:endParaRPr lang="en-US" altLang="zh-CN" dirty="0"/>
          </a:p>
        </p:txBody>
      </p:sp>
      <p:pic>
        <p:nvPicPr>
          <p:cNvPr id="4" name="Picture Placeholder 5"/>
          <p:cNvPicPr>
            <a:picLocks noChangeAspect="1"/>
          </p:cNvPicPr>
          <p:nvPr/>
        </p:nvPicPr>
        <p:blipFill>
          <a:blip r:embed="rId3"/>
          <a:srcRect l="15821" r="15821"/>
          <a:stretch>
            <a:fillRect/>
          </a:stretch>
        </p:blipFill>
        <p:spPr>
          <a:xfrm>
            <a:off x="0" y="3388592"/>
            <a:ext cx="2194219" cy="249468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515263-A3DE-4193-B6AA-5C449C94519F}">
  <ds:schemaRefs/>
</ds:datastoreItem>
</file>

<file path=customXml/itemProps2.xml><?xml version="1.0" encoding="utf-8"?>
<ds:datastoreItem xmlns:ds="http://schemas.openxmlformats.org/officeDocument/2006/customXml" ds:itemID="{74CFA8B0-C7B8-4655-A378-2962C04794D3}">
  <ds:schemaRefs/>
</ds:datastoreItem>
</file>

<file path=customXml/itemProps3.xml><?xml version="1.0" encoding="utf-8"?>
<ds:datastoreItem xmlns:ds="http://schemas.openxmlformats.org/officeDocument/2006/customXml" ds:itemID="{A0AD9BE2-6B3D-4616-B044-300A8177DEA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</TotalTime>
  <Words>608</Words>
  <Application>Microsoft Office PowerPoint</Application>
  <PresentationFormat>Widescreen</PresentationFormat>
  <Paragraphs>71</Paragraphs>
  <Slides>14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等线</vt:lpstr>
      <vt:lpstr>Abadi</vt:lpstr>
      <vt:lpstr>Arial</vt:lpstr>
      <vt:lpstr>Calibri</vt:lpstr>
      <vt:lpstr>Century Gothic</vt:lpstr>
      <vt:lpstr>Posterama Text SemiBold</vt:lpstr>
      <vt:lpstr>Mesh</vt:lpstr>
      <vt:lpstr>Developer management in Software House</vt:lpstr>
      <vt:lpstr>Introduction</vt:lpstr>
      <vt:lpstr>Introduction of  Interviewed Organizations</vt:lpstr>
      <vt:lpstr>Form of interview: </vt:lpstr>
      <vt:lpstr>Questionnaire and Responses:  Securiti.ai:  </vt:lpstr>
      <vt:lpstr>One Technology Services USA:  </vt:lpstr>
      <vt:lpstr>Comparative Analysis:</vt:lpstr>
      <vt:lpstr>Comparative Analysis:</vt:lpstr>
      <vt:lpstr>Conclusion on Comparative Analysis:</vt:lpstr>
      <vt:lpstr>Feedback and Final Take: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Processes in Software House</dc:title>
  <dc:creator>Raza Ali Abidi</dc:creator>
  <cp:lastModifiedBy>Munir Abbasi</cp:lastModifiedBy>
  <cp:revision>9</cp:revision>
  <dcterms:created xsi:type="dcterms:W3CDTF">2023-12-04T09:26:00Z</dcterms:created>
  <dcterms:modified xsi:type="dcterms:W3CDTF">2023-12-04T15:22:06Z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8B40244B49EE48D5A7EAD280E78BEB59_12</vt:lpwstr>
  </property>
  <property fmtid="{D5CDD505-2E9C-101B-9397-08002B2CF9AE}" pid="4" name="KSOProductBuildVer">
    <vt:lpwstr>1033-12.2.0.13306</vt:lpwstr>
  </property>
</Properties>
</file>